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76" r:id="rId4"/>
    <p:sldId id="277" r:id="rId5"/>
    <p:sldId id="259" r:id="rId6"/>
    <p:sldId id="278" r:id="rId7"/>
    <p:sldId id="279" r:id="rId8"/>
    <p:sldId id="280" r:id="rId9"/>
    <p:sldId id="281" r:id="rId10"/>
    <p:sldId id="282" r:id="rId11"/>
    <p:sldId id="283" r:id="rId12"/>
    <p:sldId id="284" r:id="rId13"/>
    <p:sldId id="285"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1" autoAdjust="0"/>
    <p:restoredTop sz="94660"/>
  </p:normalViewPr>
  <p:slideViewPr>
    <p:cSldViewPr snapToGrid="0">
      <p:cViewPr varScale="1">
        <p:scale>
          <a:sx n="92" d="100"/>
          <a:sy n="92" d="100"/>
        </p:scale>
        <p:origin x="30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0917C6-15CC-4309-B63A-667BF9BE58B0}"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F5117-818B-42A0-AE9C-196807C7DC4A}" type="slidenum">
              <a:rPr lang="en-US" smtClean="0"/>
              <a:t>‹#›</a:t>
            </a:fld>
            <a:endParaRPr lang="en-US"/>
          </a:p>
        </p:txBody>
      </p:sp>
    </p:spTree>
    <p:extLst>
      <p:ext uri="{BB962C8B-B14F-4D97-AF65-F5344CB8AC3E}">
        <p14:creationId xmlns:p14="http://schemas.microsoft.com/office/powerpoint/2010/main" val="141119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917C6-15CC-4309-B63A-667BF9BE58B0}"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F5117-818B-42A0-AE9C-196807C7DC4A}" type="slidenum">
              <a:rPr lang="en-US" smtClean="0"/>
              <a:t>‹#›</a:t>
            </a:fld>
            <a:endParaRPr lang="en-US"/>
          </a:p>
        </p:txBody>
      </p:sp>
    </p:spTree>
    <p:extLst>
      <p:ext uri="{BB962C8B-B14F-4D97-AF65-F5344CB8AC3E}">
        <p14:creationId xmlns:p14="http://schemas.microsoft.com/office/powerpoint/2010/main" val="290492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917C6-15CC-4309-B63A-667BF9BE58B0}"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F5117-818B-42A0-AE9C-196807C7DC4A}" type="slidenum">
              <a:rPr lang="en-US" smtClean="0"/>
              <a:t>‹#›</a:t>
            </a:fld>
            <a:endParaRPr lang="en-US"/>
          </a:p>
        </p:txBody>
      </p:sp>
    </p:spTree>
    <p:extLst>
      <p:ext uri="{BB962C8B-B14F-4D97-AF65-F5344CB8AC3E}">
        <p14:creationId xmlns:p14="http://schemas.microsoft.com/office/powerpoint/2010/main" val="343393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917C6-15CC-4309-B63A-667BF9BE58B0}"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F5117-818B-42A0-AE9C-196807C7DC4A}" type="slidenum">
              <a:rPr lang="en-US" smtClean="0"/>
              <a:t>‹#›</a:t>
            </a:fld>
            <a:endParaRPr lang="en-US"/>
          </a:p>
        </p:txBody>
      </p:sp>
    </p:spTree>
    <p:extLst>
      <p:ext uri="{BB962C8B-B14F-4D97-AF65-F5344CB8AC3E}">
        <p14:creationId xmlns:p14="http://schemas.microsoft.com/office/powerpoint/2010/main" val="132933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0917C6-15CC-4309-B63A-667BF9BE58B0}"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F5117-818B-42A0-AE9C-196807C7DC4A}" type="slidenum">
              <a:rPr lang="en-US" smtClean="0"/>
              <a:t>‹#›</a:t>
            </a:fld>
            <a:endParaRPr lang="en-US"/>
          </a:p>
        </p:txBody>
      </p:sp>
    </p:spTree>
    <p:extLst>
      <p:ext uri="{BB962C8B-B14F-4D97-AF65-F5344CB8AC3E}">
        <p14:creationId xmlns:p14="http://schemas.microsoft.com/office/powerpoint/2010/main" val="151067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0917C6-15CC-4309-B63A-667BF9BE58B0}"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F5117-818B-42A0-AE9C-196807C7DC4A}" type="slidenum">
              <a:rPr lang="en-US" smtClean="0"/>
              <a:t>‹#›</a:t>
            </a:fld>
            <a:endParaRPr lang="en-US"/>
          </a:p>
        </p:txBody>
      </p:sp>
    </p:spTree>
    <p:extLst>
      <p:ext uri="{BB962C8B-B14F-4D97-AF65-F5344CB8AC3E}">
        <p14:creationId xmlns:p14="http://schemas.microsoft.com/office/powerpoint/2010/main" val="2667984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0917C6-15CC-4309-B63A-667BF9BE58B0}" type="datetimeFigureOut">
              <a:rPr lang="en-US" smtClean="0"/>
              <a:t>7/1/2016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F5117-818B-42A0-AE9C-196807C7DC4A}" type="slidenum">
              <a:rPr lang="en-US" smtClean="0"/>
              <a:t>‹#›</a:t>
            </a:fld>
            <a:endParaRPr lang="en-US"/>
          </a:p>
        </p:txBody>
      </p:sp>
    </p:spTree>
    <p:extLst>
      <p:ext uri="{BB962C8B-B14F-4D97-AF65-F5344CB8AC3E}">
        <p14:creationId xmlns:p14="http://schemas.microsoft.com/office/powerpoint/2010/main" val="348305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0917C6-15CC-4309-B63A-667BF9BE58B0}" type="datetimeFigureOut">
              <a:rPr lang="en-US" smtClean="0"/>
              <a:t>7/1/2016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CF5117-818B-42A0-AE9C-196807C7DC4A}" type="slidenum">
              <a:rPr lang="en-US" smtClean="0"/>
              <a:t>‹#›</a:t>
            </a:fld>
            <a:endParaRPr lang="en-US"/>
          </a:p>
        </p:txBody>
      </p:sp>
    </p:spTree>
    <p:extLst>
      <p:ext uri="{BB962C8B-B14F-4D97-AF65-F5344CB8AC3E}">
        <p14:creationId xmlns:p14="http://schemas.microsoft.com/office/powerpoint/2010/main" val="2148672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917C6-15CC-4309-B63A-667BF9BE58B0}" type="datetimeFigureOut">
              <a:rPr lang="en-US" smtClean="0"/>
              <a:t>7/1/2016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F5117-818B-42A0-AE9C-196807C7DC4A}" type="slidenum">
              <a:rPr lang="en-US" smtClean="0"/>
              <a:t>‹#›</a:t>
            </a:fld>
            <a:endParaRPr lang="en-US"/>
          </a:p>
        </p:txBody>
      </p:sp>
    </p:spTree>
    <p:extLst>
      <p:ext uri="{BB962C8B-B14F-4D97-AF65-F5344CB8AC3E}">
        <p14:creationId xmlns:p14="http://schemas.microsoft.com/office/powerpoint/2010/main" val="335854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917C6-15CC-4309-B63A-667BF9BE58B0}"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F5117-818B-42A0-AE9C-196807C7DC4A}" type="slidenum">
              <a:rPr lang="en-US" smtClean="0"/>
              <a:t>‹#›</a:t>
            </a:fld>
            <a:endParaRPr lang="en-US"/>
          </a:p>
        </p:txBody>
      </p:sp>
    </p:spTree>
    <p:extLst>
      <p:ext uri="{BB962C8B-B14F-4D97-AF65-F5344CB8AC3E}">
        <p14:creationId xmlns:p14="http://schemas.microsoft.com/office/powerpoint/2010/main" val="309501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917C6-15CC-4309-B63A-667BF9BE58B0}"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F5117-818B-42A0-AE9C-196807C7DC4A}" type="slidenum">
              <a:rPr lang="en-US" smtClean="0"/>
              <a:t>‹#›</a:t>
            </a:fld>
            <a:endParaRPr lang="en-US"/>
          </a:p>
        </p:txBody>
      </p:sp>
    </p:spTree>
    <p:extLst>
      <p:ext uri="{BB962C8B-B14F-4D97-AF65-F5344CB8AC3E}">
        <p14:creationId xmlns:p14="http://schemas.microsoft.com/office/powerpoint/2010/main" val="188760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0000"/>
            </a:gs>
            <a:gs pos="34000">
              <a:srgbClr val="A80000"/>
            </a:gs>
            <a:gs pos="69000">
              <a:schemeClr val="tx1">
                <a:lumMod val="75000"/>
                <a:lumOff val="25000"/>
              </a:schemeClr>
            </a:gs>
            <a:gs pos="100000">
              <a:schemeClr val="tx1">
                <a:lumMod val="95000"/>
                <a:lumOff val="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917C6-15CC-4309-B63A-667BF9BE58B0}" type="datetimeFigureOut">
              <a:rPr lang="en-US" smtClean="0"/>
              <a:t>7/1/2016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F5117-818B-42A0-AE9C-196807C7DC4A}" type="slidenum">
              <a:rPr lang="en-US" smtClean="0"/>
              <a:t>‹#›</a:t>
            </a:fld>
            <a:endParaRPr lang="en-US"/>
          </a:p>
        </p:txBody>
      </p:sp>
    </p:spTree>
    <p:extLst>
      <p:ext uri="{BB962C8B-B14F-4D97-AF65-F5344CB8AC3E}">
        <p14:creationId xmlns:p14="http://schemas.microsoft.com/office/powerpoint/2010/main" val="593345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82297" y="1140542"/>
            <a:ext cx="2525230" cy="39329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1278" y="233377"/>
            <a:ext cx="10904408" cy="1473387"/>
          </a:xfrm>
        </p:spPr>
        <p:txBody>
          <a:bodyPr>
            <a:normAutofit/>
          </a:bodyPr>
          <a:lstStyle/>
          <a:p>
            <a:pPr marL="0" indent="0" algn="ctr">
              <a:buNone/>
            </a:pPr>
            <a:r>
              <a:rPr lang="en-US" dirty="0" smtClean="0">
                <a:solidFill>
                  <a:schemeClr val="bg1"/>
                </a:solidFill>
              </a:rPr>
              <a:t>An authorized user can make payments on your account by logging on with their own username and password.</a:t>
            </a:r>
          </a:p>
          <a:p>
            <a:pPr marL="0" indent="0" algn="ctr">
              <a:buNone/>
            </a:pPr>
            <a:r>
              <a:rPr lang="en-US" dirty="0" smtClean="0">
                <a:solidFill>
                  <a:schemeClr val="bg1"/>
                </a:solidFill>
              </a:rPr>
              <a:t>Click on the Authorized Users tab to add an authorized user.</a:t>
            </a:r>
            <a:endParaRPr lang="en-US" dirty="0">
              <a:solidFill>
                <a:schemeClr val="bg1"/>
              </a:solidFill>
            </a:endParaRPr>
          </a:p>
        </p:txBody>
      </p:sp>
      <p:pic>
        <p:nvPicPr>
          <p:cNvPr id="12" name="Picture 11"/>
          <p:cNvPicPr/>
          <p:nvPr/>
        </p:nvPicPr>
        <p:blipFill rotWithShape="1">
          <a:blip r:embed="rId2"/>
          <a:srcRect l="18669" t="10364" r="19030" b="35594"/>
          <a:stretch/>
        </p:blipFill>
        <p:spPr bwMode="auto">
          <a:xfrm>
            <a:off x="2216721" y="2186975"/>
            <a:ext cx="7758562" cy="4408077"/>
          </a:xfrm>
          <a:prstGeom prst="rect">
            <a:avLst/>
          </a:prstGeom>
          <a:ln>
            <a:noFill/>
          </a:ln>
          <a:extLst>
            <a:ext uri="{53640926-AAD7-44D8-BBD7-CCE9431645EC}">
              <a14:shadowObscured xmlns:a14="http://schemas.microsoft.com/office/drawing/2010/main"/>
            </a:ext>
          </a:extLst>
        </p:spPr>
      </p:pic>
      <p:cxnSp>
        <p:nvCxnSpPr>
          <p:cNvPr id="13" name="Straight Arrow Connector 12"/>
          <p:cNvCxnSpPr/>
          <p:nvPr/>
        </p:nvCxnSpPr>
        <p:spPr>
          <a:xfrm>
            <a:off x="4965290" y="1602658"/>
            <a:ext cx="1884474" cy="1848465"/>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9138157" y="2391032"/>
            <a:ext cx="837126" cy="1136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1024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2869809"/>
            <a:ext cx="956603" cy="42203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475" y="1"/>
            <a:ext cx="2935670" cy="6597748"/>
          </a:xfrm>
        </p:spPr>
        <p:txBody>
          <a:bodyPr>
            <a:normAutofit/>
          </a:bodyPr>
          <a:lstStyle/>
          <a:p>
            <a:pPr algn="ctr"/>
            <a:r>
              <a:rPr lang="en-US" sz="3200" dirty="0" smtClean="0">
                <a:solidFill>
                  <a:schemeClr val="bg1"/>
                </a:solidFill>
              </a:rPr>
              <a:t>Enter email and password and click the Login button</a:t>
            </a:r>
            <a:br>
              <a:rPr lang="en-US" sz="3200" dirty="0" smtClean="0">
                <a:solidFill>
                  <a:schemeClr val="bg1"/>
                </a:solidFill>
              </a:rPr>
            </a:br>
            <a:r>
              <a:rPr lang="en-US" sz="3200" dirty="0">
                <a:solidFill>
                  <a:schemeClr val="bg1"/>
                </a:solidFill>
              </a:rPr>
              <a:t/>
            </a:r>
            <a:br>
              <a:rPr lang="en-US" sz="3200" dirty="0">
                <a:solidFill>
                  <a:schemeClr val="bg1"/>
                </a:solidFill>
              </a:rPr>
            </a:br>
            <a:endParaRPr lang="en-US" sz="3200" dirty="0">
              <a:solidFill>
                <a:schemeClr val="bg1"/>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180" y="0"/>
            <a:ext cx="8937231" cy="658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608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3624" y="5654573"/>
            <a:ext cx="888503" cy="42203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0677" y="114301"/>
            <a:ext cx="4965895" cy="6629400"/>
          </a:xfrm>
        </p:spPr>
        <p:txBody>
          <a:bodyPr>
            <a:normAutofit/>
          </a:bodyPr>
          <a:lstStyle/>
          <a:p>
            <a:pPr algn="ctr"/>
            <a:r>
              <a:rPr lang="en-US" sz="3200" b="1" dirty="0" smtClean="0">
                <a:solidFill>
                  <a:schemeClr val="bg1"/>
                </a:solidFill>
              </a:rPr>
              <a:t>The authorized user’s profile must be setup</a:t>
            </a:r>
            <a:br>
              <a:rPr lang="en-US" sz="3200" b="1" dirty="0" smtClean="0">
                <a:solidFill>
                  <a:schemeClr val="bg1"/>
                </a:solidFill>
              </a:rPr>
            </a:br>
            <a:r>
              <a:rPr lang="en-US" sz="3200" b="1" dirty="0" smtClean="0">
                <a:solidFill>
                  <a:schemeClr val="bg1"/>
                </a:solidFill>
              </a:rPr>
              <a:t/>
            </a:r>
            <a:br>
              <a:rPr lang="en-US" sz="3200" b="1" dirty="0" smtClean="0">
                <a:solidFill>
                  <a:schemeClr val="bg1"/>
                </a:solidFill>
              </a:rPr>
            </a:br>
            <a:r>
              <a:rPr lang="en-US" sz="3200" b="1" dirty="0" smtClean="0">
                <a:solidFill>
                  <a:schemeClr val="bg1"/>
                </a:solidFill>
              </a:rPr>
              <a:t>Enter all information with an * next to it</a:t>
            </a:r>
            <a:br>
              <a:rPr lang="en-US" sz="3200" b="1" dirty="0" smtClean="0">
                <a:solidFill>
                  <a:schemeClr val="bg1"/>
                </a:solidFill>
              </a:rPr>
            </a:br>
            <a:r>
              <a:rPr lang="en-US" sz="3200" b="1" dirty="0" smtClean="0">
                <a:solidFill>
                  <a:schemeClr val="bg1"/>
                </a:solidFill>
              </a:rPr>
              <a:t/>
            </a:r>
            <a:br>
              <a:rPr lang="en-US" sz="3200" b="1" dirty="0" smtClean="0">
                <a:solidFill>
                  <a:schemeClr val="bg1"/>
                </a:solidFill>
              </a:rPr>
            </a:br>
            <a:r>
              <a:rPr lang="en-US" sz="3200" b="1" dirty="0" smtClean="0">
                <a:solidFill>
                  <a:schemeClr val="bg1"/>
                </a:solidFill>
              </a:rPr>
              <a:t>Change your password</a:t>
            </a:r>
            <a:br>
              <a:rPr lang="en-US" sz="3200" b="1" dirty="0" smtClean="0">
                <a:solidFill>
                  <a:schemeClr val="bg1"/>
                </a:solidFill>
              </a:rPr>
            </a:br>
            <a:r>
              <a:rPr lang="en-US" sz="3200" b="1" dirty="0" smtClean="0">
                <a:solidFill>
                  <a:schemeClr val="bg1"/>
                </a:solidFill>
              </a:rPr>
              <a:t/>
            </a:r>
            <a:br>
              <a:rPr lang="en-US" sz="3200" b="1" dirty="0" smtClean="0">
                <a:solidFill>
                  <a:schemeClr val="bg1"/>
                </a:solidFill>
              </a:rPr>
            </a:br>
            <a:r>
              <a:rPr lang="en-US" sz="3200" b="1" dirty="0" smtClean="0">
                <a:solidFill>
                  <a:schemeClr val="bg1"/>
                </a:solidFill>
              </a:rPr>
              <a:t>You can enter an alternate email address if you choose</a:t>
            </a:r>
            <a:br>
              <a:rPr lang="en-US" sz="3200" b="1" dirty="0" smtClean="0">
                <a:solidFill>
                  <a:schemeClr val="bg1"/>
                </a:solidFill>
              </a:rPr>
            </a:br>
            <a:r>
              <a:rPr lang="en-US" sz="3200" b="1" dirty="0" smtClean="0">
                <a:solidFill>
                  <a:schemeClr val="bg1"/>
                </a:solidFill>
              </a:rPr>
              <a:t/>
            </a:r>
            <a:br>
              <a:rPr lang="en-US" sz="3200" b="1" dirty="0" smtClean="0">
                <a:solidFill>
                  <a:schemeClr val="bg1"/>
                </a:solidFill>
              </a:rPr>
            </a:br>
            <a:r>
              <a:rPr lang="en-US" sz="3200" b="1" dirty="0" smtClean="0">
                <a:solidFill>
                  <a:schemeClr val="bg1"/>
                </a:solidFill>
              </a:rPr>
              <a:t>Click Save</a:t>
            </a:r>
            <a:endParaRPr lang="en-US" sz="3200" b="1" dirty="0">
              <a:solidFill>
                <a:schemeClr val="bg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169" y="114300"/>
            <a:ext cx="6238875"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08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7" y="365125"/>
            <a:ext cx="2672862" cy="6260758"/>
          </a:xfrm>
        </p:spPr>
        <p:txBody>
          <a:bodyPr>
            <a:normAutofit/>
          </a:bodyPr>
          <a:lstStyle/>
          <a:p>
            <a:r>
              <a:rPr lang="en-US" sz="2400" b="1" dirty="0" smtClean="0">
                <a:solidFill>
                  <a:schemeClr val="bg1"/>
                </a:solidFill>
              </a:rPr>
              <a:t>If you are an authorized user for more than one student, they will all appear on your screen.</a:t>
            </a:r>
            <a:br>
              <a:rPr lang="en-US" sz="2400" b="1" dirty="0" smtClean="0">
                <a:solidFill>
                  <a:schemeClr val="bg1"/>
                </a:solidFill>
              </a:rPr>
            </a:br>
            <a:r>
              <a:rPr lang="en-US" sz="2400" b="1" dirty="0" smtClean="0">
                <a:solidFill>
                  <a:schemeClr val="bg1"/>
                </a:solidFill>
              </a:rPr>
              <a:t>  </a:t>
            </a:r>
            <a:br>
              <a:rPr lang="en-US" sz="2400" b="1" dirty="0" smtClean="0">
                <a:solidFill>
                  <a:schemeClr val="bg1"/>
                </a:solidFill>
              </a:rPr>
            </a:br>
            <a:r>
              <a:rPr lang="en-US" sz="2400" b="1" dirty="0" smtClean="0">
                <a:solidFill>
                  <a:schemeClr val="bg1"/>
                </a:solidFill>
              </a:rPr>
              <a:t>You may make a payment to all of their records at once or one at a time.</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Double click the student’s name that you would like to pay.</a:t>
            </a:r>
            <a:endParaRPr lang="en-US" sz="2400" b="1" dirty="0">
              <a:solidFill>
                <a:schemeClr val="bg1"/>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6195" y="309489"/>
            <a:ext cx="9435805" cy="6175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984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5019" y="2565063"/>
            <a:ext cx="2005445" cy="42751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636" y="438664"/>
            <a:ext cx="9282364" cy="5835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12651" y="2987094"/>
            <a:ext cx="1201849" cy="3691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7482" y="3306031"/>
            <a:ext cx="1818909" cy="35157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3550" y="3657601"/>
            <a:ext cx="994531" cy="41563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724937"/>
            <a:ext cx="2757268" cy="4524315"/>
          </a:xfrm>
          <a:prstGeom prst="rect">
            <a:avLst/>
          </a:prstGeom>
          <a:noFill/>
        </p:spPr>
        <p:txBody>
          <a:bodyPr wrap="square" rtlCol="0">
            <a:spAutoFit/>
          </a:bodyPr>
          <a:lstStyle/>
          <a:p>
            <a:pPr algn="ctr"/>
            <a:r>
              <a:rPr lang="en-US" sz="2400" b="1" dirty="0" smtClean="0">
                <a:solidFill>
                  <a:schemeClr val="bg1"/>
                </a:solidFill>
              </a:rPr>
              <a:t>The authorized user can now view the account and make payments.</a:t>
            </a:r>
          </a:p>
          <a:p>
            <a:pPr algn="ctr"/>
            <a:endParaRPr lang="en-US" sz="2400" b="1" dirty="0">
              <a:solidFill>
                <a:schemeClr val="bg1"/>
              </a:solidFill>
            </a:endParaRPr>
          </a:p>
          <a:p>
            <a:pPr algn="ctr"/>
            <a:r>
              <a:rPr lang="en-US" sz="2400" b="1" dirty="0" smtClean="0">
                <a:solidFill>
                  <a:schemeClr val="bg1"/>
                </a:solidFill>
              </a:rPr>
              <a:t>See </a:t>
            </a:r>
            <a:r>
              <a:rPr lang="en-US" sz="2400" b="1" dirty="0" smtClean="0">
                <a:solidFill>
                  <a:schemeClr val="bg1"/>
                </a:solidFill>
              </a:rPr>
              <a:t>How </a:t>
            </a:r>
            <a:r>
              <a:rPr lang="en-US" sz="2400" b="1" dirty="0" smtClean="0">
                <a:solidFill>
                  <a:schemeClr val="bg1"/>
                </a:solidFill>
              </a:rPr>
              <a:t>to Make a Payment </a:t>
            </a:r>
            <a:r>
              <a:rPr lang="en-US" sz="2400" b="1" dirty="0" smtClean="0">
                <a:solidFill>
                  <a:schemeClr val="bg1"/>
                </a:solidFill>
              </a:rPr>
              <a:t>and</a:t>
            </a:r>
            <a:endParaRPr lang="en-US" sz="2400" b="1" dirty="0" smtClean="0">
              <a:solidFill>
                <a:schemeClr val="bg1"/>
              </a:solidFill>
            </a:endParaRPr>
          </a:p>
          <a:p>
            <a:pPr algn="ctr"/>
            <a:r>
              <a:rPr lang="en-US" sz="2400" b="1" dirty="0" smtClean="0">
                <a:solidFill>
                  <a:schemeClr val="bg1"/>
                </a:solidFill>
              </a:rPr>
              <a:t>View </a:t>
            </a:r>
            <a:r>
              <a:rPr lang="en-US" sz="2400" b="1" dirty="0">
                <a:solidFill>
                  <a:schemeClr val="bg1"/>
                </a:solidFill>
              </a:rPr>
              <a:t>S</a:t>
            </a:r>
            <a:r>
              <a:rPr lang="en-US" sz="2400" b="1" dirty="0" smtClean="0">
                <a:solidFill>
                  <a:schemeClr val="bg1"/>
                </a:solidFill>
              </a:rPr>
              <a:t>tudent Activity </a:t>
            </a:r>
            <a:r>
              <a:rPr lang="en-US" sz="2400" b="1" dirty="0" smtClean="0">
                <a:solidFill>
                  <a:schemeClr val="bg1"/>
                </a:solidFill>
              </a:rPr>
              <a:t>slides for more details</a:t>
            </a:r>
          </a:p>
          <a:p>
            <a:endParaRPr lang="en-US" sz="2400" b="1" dirty="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422070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26720"/>
            <a:ext cx="9144000" cy="5242559"/>
          </a:xfrm>
        </p:spPr>
        <p:txBody>
          <a:bodyPr>
            <a:normAutofit/>
          </a:bodyPr>
          <a:lstStyle/>
          <a:p>
            <a:r>
              <a:rPr lang="en-US" sz="7200" b="1" smtClean="0">
                <a:solidFill>
                  <a:schemeClr val="bg1"/>
                </a:solidFill>
              </a:rPr>
              <a:t>THE END</a:t>
            </a:r>
            <a:br>
              <a:rPr lang="en-US" sz="7200" b="1" smtClean="0">
                <a:solidFill>
                  <a:schemeClr val="bg1"/>
                </a:solidFill>
              </a:rPr>
            </a:br>
            <a:r>
              <a:rPr lang="en-US" sz="7200" b="1" dirty="0">
                <a:solidFill>
                  <a:schemeClr val="bg1"/>
                </a:solidFill>
              </a:rPr>
              <a:t/>
            </a:r>
            <a:br>
              <a:rPr lang="en-US" sz="7200" b="1" dirty="0">
                <a:solidFill>
                  <a:schemeClr val="bg1"/>
                </a:solidFill>
              </a:rPr>
            </a:br>
            <a:endParaRPr lang="en-US" sz="7200" b="1" dirty="0">
              <a:latin typeface="Algerian" panose="04020705040A02060702" pitchFamily="82" charset="0"/>
            </a:endParaRPr>
          </a:p>
        </p:txBody>
      </p:sp>
    </p:spTree>
    <p:extLst>
      <p:ext uri="{BB962C8B-B14F-4D97-AF65-F5344CB8AC3E}">
        <p14:creationId xmlns:p14="http://schemas.microsoft.com/office/powerpoint/2010/main" val="228682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56206" y="580103"/>
            <a:ext cx="1182944" cy="36379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7673" y="512007"/>
            <a:ext cx="11117179" cy="477837"/>
          </a:xfrm>
        </p:spPr>
        <p:txBody>
          <a:bodyPr>
            <a:normAutofit fontScale="90000"/>
          </a:bodyPr>
          <a:lstStyle/>
          <a:p>
            <a:r>
              <a:rPr lang="en-US" sz="2800" b="1" dirty="0" smtClean="0">
                <a:solidFill>
                  <a:schemeClr val="bg1"/>
                </a:solidFill>
              </a:rPr>
              <a:t>Enter the authorized user’s email address and click Yes or No for the authorized user to view your payment history.  Then click Continue to proceed.</a:t>
            </a:r>
            <a:endParaRPr lang="en-US" sz="2800" b="1" dirty="0">
              <a:solidFill>
                <a:schemeClr val="bg1"/>
              </a:solidFill>
            </a:endParaRPr>
          </a:p>
        </p:txBody>
      </p:sp>
      <p:cxnSp>
        <p:nvCxnSpPr>
          <p:cNvPr id="5" name="Straight Arrow Connector 4"/>
          <p:cNvCxnSpPr/>
          <p:nvPr/>
        </p:nvCxnSpPr>
        <p:spPr>
          <a:xfrm>
            <a:off x="762000" y="5410200"/>
            <a:ext cx="4139540" cy="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rotWithShape="1">
          <a:blip r:embed="rId2"/>
          <a:srcRect l="19395" t="10488" r="19515" b="35321"/>
          <a:stretch/>
        </p:blipFill>
        <p:spPr bwMode="auto">
          <a:xfrm>
            <a:off x="1987549" y="1297459"/>
            <a:ext cx="8618437" cy="5301461"/>
          </a:xfrm>
          <a:prstGeom prst="rect">
            <a:avLst/>
          </a:prstGeom>
          <a:ln>
            <a:noFill/>
          </a:ln>
          <a:extLst>
            <a:ext uri="{53640926-AAD7-44D8-BBD7-CCE9431645EC}">
              <a14:shadowObscured xmlns:a14="http://schemas.microsoft.com/office/drawing/2010/main"/>
            </a:ext>
          </a:extLst>
        </p:spPr>
      </p:pic>
      <p:cxnSp>
        <p:nvCxnSpPr>
          <p:cNvPr id="4" name="Straight Arrow Connector 3"/>
          <p:cNvCxnSpPr/>
          <p:nvPr/>
        </p:nvCxnSpPr>
        <p:spPr>
          <a:xfrm flipH="1">
            <a:off x="2831770" y="943897"/>
            <a:ext cx="4596501" cy="524059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13006" y="580103"/>
            <a:ext cx="2281494" cy="47489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665237" y="1456309"/>
            <a:ext cx="837126" cy="1287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0750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542" y="5641145"/>
            <a:ext cx="2419643" cy="4079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699803"/>
            <a:ext cx="1463040" cy="42203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0"/>
            <a:ext cx="2616591" cy="6724357"/>
          </a:xfrm>
        </p:spPr>
        <p:txBody>
          <a:bodyPr>
            <a:normAutofit/>
          </a:bodyPr>
          <a:lstStyle/>
          <a:p>
            <a:pPr algn="ctr"/>
            <a:r>
              <a:rPr lang="en-US" sz="2800" b="1" dirty="0" smtClean="0">
                <a:solidFill>
                  <a:schemeClr val="bg1"/>
                </a:solidFill>
              </a:rPr>
              <a:t>The Agreement to Add an Authorized User page will pop up.</a:t>
            </a:r>
            <a:br>
              <a:rPr lang="en-US" sz="2800" b="1" dirty="0" smtClean="0">
                <a:solidFill>
                  <a:schemeClr val="bg1"/>
                </a:solidFill>
              </a:rPr>
            </a:br>
            <a:r>
              <a:rPr lang="en-US" sz="2800" b="1" dirty="0">
                <a:solidFill>
                  <a:schemeClr val="bg1"/>
                </a:solidFill>
              </a:rPr>
              <a:t/>
            </a:r>
            <a:br>
              <a:rPr lang="en-US" sz="2800" b="1" dirty="0">
                <a:solidFill>
                  <a:schemeClr val="bg1"/>
                </a:solidFill>
              </a:rPr>
            </a:br>
            <a:r>
              <a:rPr lang="en-US" sz="2800" b="1" dirty="0" smtClean="0">
                <a:solidFill>
                  <a:schemeClr val="bg1"/>
                </a:solidFill>
              </a:rPr>
              <a:t>Check the box next to I Agree </a:t>
            </a:r>
            <a:br>
              <a:rPr lang="en-US" sz="2800" b="1" dirty="0" smtClean="0">
                <a:solidFill>
                  <a:schemeClr val="bg1"/>
                </a:solidFill>
              </a:rPr>
            </a:br>
            <a:r>
              <a:rPr lang="en-US" sz="2800" b="1" dirty="0" smtClean="0">
                <a:solidFill>
                  <a:schemeClr val="bg1"/>
                </a:solidFill>
              </a:rPr>
              <a:t>and </a:t>
            </a:r>
            <a:br>
              <a:rPr lang="en-US" sz="2800" b="1" dirty="0" smtClean="0">
                <a:solidFill>
                  <a:schemeClr val="bg1"/>
                </a:solidFill>
              </a:rPr>
            </a:br>
            <a:r>
              <a:rPr lang="en-US" sz="2800" b="1" dirty="0" smtClean="0">
                <a:solidFill>
                  <a:schemeClr val="bg1"/>
                </a:solidFill>
              </a:rPr>
              <a:t>click  the Continue </a:t>
            </a:r>
            <a:r>
              <a:rPr lang="en-US" sz="2800" b="1" dirty="0" smtClean="0">
                <a:solidFill>
                  <a:schemeClr val="bg1"/>
                </a:solidFill>
              </a:rPr>
              <a:t>button.   </a:t>
            </a:r>
            <a:r>
              <a:rPr lang="en-US" sz="2800" b="1" dirty="0">
                <a:solidFill>
                  <a:schemeClr val="bg1"/>
                </a:solidFill>
              </a:rPr>
              <a:t>Y</a:t>
            </a:r>
            <a:r>
              <a:rPr lang="en-US" sz="2800" b="1" dirty="0" smtClean="0">
                <a:solidFill>
                  <a:schemeClr val="bg1"/>
                </a:solidFill>
              </a:rPr>
              <a:t>ou </a:t>
            </a:r>
            <a:r>
              <a:rPr lang="en-US" sz="2800" b="1" dirty="0" smtClean="0">
                <a:solidFill>
                  <a:schemeClr val="bg1"/>
                </a:solidFill>
              </a:rPr>
              <a:t>may also Print your agreement by clicking the </a:t>
            </a:r>
            <a:br>
              <a:rPr lang="en-US" sz="2800" b="1" dirty="0" smtClean="0">
                <a:solidFill>
                  <a:schemeClr val="bg1"/>
                </a:solidFill>
              </a:rPr>
            </a:br>
            <a:r>
              <a:rPr lang="en-US" sz="2800" b="1" dirty="0" smtClean="0">
                <a:solidFill>
                  <a:schemeClr val="bg1"/>
                </a:solidFill>
              </a:rPr>
              <a:t>Print Agreement button</a:t>
            </a:r>
            <a:endParaRPr lang="en-US" sz="2800" b="1" dirty="0">
              <a:solidFill>
                <a:schemeClr val="bg1"/>
              </a:solidFill>
            </a:endParaRP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9153" y="225084"/>
            <a:ext cx="9512847" cy="6274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123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1015" y="5331655"/>
            <a:ext cx="2757268" cy="450167"/>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98475"/>
            <a:ext cx="3165231" cy="6759526"/>
          </a:xfrm>
        </p:spPr>
        <p:txBody>
          <a:bodyPr>
            <a:normAutofit/>
          </a:bodyPr>
          <a:lstStyle/>
          <a:p>
            <a:pPr algn="ctr"/>
            <a:r>
              <a:rPr lang="en-US" sz="2800" b="1" dirty="0" smtClean="0">
                <a:solidFill>
                  <a:schemeClr val="bg1"/>
                </a:solidFill>
              </a:rPr>
              <a:t>Authorized users can be edited or deleted at any time by clicking the </a:t>
            </a:r>
            <a:r>
              <a:rPr lang="en-US" sz="2800" b="1" dirty="0" smtClean="0">
                <a:solidFill>
                  <a:schemeClr val="accent1">
                    <a:lumMod val="60000"/>
                    <a:lumOff val="40000"/>
                  </a:schemeClr>
                </a:solidFill>
              </a:rPr>
              <a:t>Edit</a:t>
            </a:r>
            <a:r>
              <a:rPr lang="en-US" sz="2800" b="1" dirty="0" smtClean="0">
                <a:solidFill>
                  <a:schemeClr val="bg1"/>
                </a:solidFill>
              </a:rPr>
              <a:t> or </a:t>
            </a:r>
            <a:r>
              <a:rPr lang="en-US" sz="2800" b="1" dirty="0" smtClean="0">
                <a:solidFill>
                  <a:schemeClr val="accent1">
                    <a:lumMod val="60000"/>
                    <a:lumOff val="40000"/>
                  </a:schemeClr>
                </a:solidFill>
              </a:rPr>
              <a:t>Delete</a:t>
            </a:r>
            <a:r>
              <a:rPr lang="en-US" sz="2800" b="1" dirty="0" smtClean="0">
                <a:solidFill>
                  <a:schemeClr val="bg1"/>
                </a:solidFill>
              </a:rPr>
              <a:t> buttons</a:t>
            </a:r>
            <a:br>
              <a:rPr lang="en-US" sz="2800" b="1" dirty="0" smtClean="0">
                <a:solidFill>
                  <a:schemeClr val="bg1"/>
                </a:solidFill>
              </a:rPr>
            </a:b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You may add 5 authorized users to your account</a:t>
            </a:r>
            <a:br>
              <a:rPr lang="en-US" sz="2800" b="1" dirty="0" smtClean="0">
                <a:solidFill>
                  <a:schemeClr val="bg1"/>
                </a:solidFill>
              </a:rPr>
            </a:b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Each user will appear on your </a:t>
            </a:r>
            <a:br>
              <a:rPr lang="en-US" sz="2800" b="1" dirty="0" smtClean="0">
                <a:solidFill>
                  <a:schemeClr val="bg1"/>
                </a:solidFill>
              </a:rPr>
            </a:br>
            <a:r>
              <a:rPr lang="en-US" sz="2800" b="1" dirty="0" smtClean="0"/>
              <a:t>Authorized Users </a:t>
            </a: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page</a:t>
            </a:r>
            <a:endParaRPr lang="en-US" sz="2800" b="1" dirty="0">
              <a:solidFill>
                <a:schemeClr val="bg1"/>
              </a:solidFill>
            </a:endParaRPr>
          </a:p>
        </p:txBody>
      </p:sp>
      <p:pic>
        <p:nvPicPr>
          <p:cNvPr id="4" name="Content Placeholder 3"/>
          <p:cNvPicPr>
            <a:picLocks noGrp="1"/>
          </p:cNvPicPr>
          <p:nvPr>
            <p:ph idx="1"/>
          </p:nvPr>
        </p:nvPicPr>
        <p:blipFill rotWithShape="1">
          <a:blip r:embed="rId2"/>
          <a:srcRect l="18993" t="10541" r="18851" b="27809"/>
          <a:stretch/>
        </p:blipFill>
        <p:spPr bwMode="auto">
          <a:xfrm>
            <a:off x="3207434" y="0"/>
            <a:ext cx="8984566"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3982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71" y="178312"/>
            <a:ext cx="11899075" cy="932334"/>
          </a:xfrm>
        </p:spPr>
        <p:txBody>
          <a:bodyPr>
            <a:normAutofit fontScale="90000"/>
          </a:bodyPr>
          <a:lstStyle/>
          <a:p>
            <a:pPr algn="ctr"/>
            <a:r>
              <a:rPr lang="en-US" sz="2800" dirty="0" smtClean="0">
                <a:solidFill>
                  <a:schemeClr val="bg1"/>
                </a:solidFill>
              </a:rPr>
              <a:t/>
            </a:r>
            <a:br>
              <a:rPr lang="en-US" sz="2800" dirty="0" smtClean="0">
                <a:solidFill>
                  <a:schemeClr val="bg1"/>
                </a:solidFill>
              </a:rPr>
            </a:br>
            <a:r>
              <a:rPr lang="en-US" sz="2800" b="1" dirty="0" smtClean="0">
                <a:solidFill>
                  <a:schemeClr val="bg1"/>
                </a:solidFill>
              </a:rPr>
              <a:t>Your authorized user has been added.   The authorized user will receive two emails.</a:t>
            </a:r>
            <a:br>
              <a:rPr lang="en-US" sz="2800" b="1" dirty="0" smtClean="0">
                <a:solidFill>
                  <a:schemeClr val="bg1"/>
                </a:solidFill>
              </a:rPr>
            </a:br>
            <a:r>
              <a:rPr lang="en-US" sz="2800" b="1" dirty="0" smtClean="0">
                <a:solidFill>
                  <a:schemeClr val="bg1"/>
                </a:solidFill>
              </a:rPr>
              <a:t>One email will have the link to Touchnet login and the other will have a temporary password</a:t>
            </a:r>
            <a:r>
              <a:rPr lang="en-US" sz="2800" dirty="0" smtClean="0">
                <a:solidFill>
                  <a:schemeClr val="bg1"/>
                </a:solidFill>
              </a:rPr>
              <a:t>. </a:t>
            </a:r>
            <a:endParaRPr lang="en-US" sz="2800" dirty="0">
              <a:solidFill>
                <a:schemeClr val="bg1"/>
              </a:solidFill>
            </a:endParaRPr>
          </a:p>
        </p:txBody>
      </p:sp>
      <p:pic>
        <p:nvPicPr>
          <p:cNvPr id="5" name="Picture 4"/>
          <p:cNvPicPr/>
          <p:nvPr/>
        </p:nvPicPr>
        <p:blipFill rotWithShape="1">
          <a:blip r:embed="rId2"/>
          <a:srcRect l="26426" t="10741" r="26424" b="31298"/>
          <a:stretch/>
        </p:blipFill>
        <p:spPr bwMode="auto">
          <a:xfrm>
            <a:off x="2310713" y="1544595"/>
            <a:ext cx="7634992" cy="5083179"/>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8967290" y="1635196"/>
            <a:ext cx="837126" cy="1287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p:cNvSpPr txBox="1"/>
          <p:nvPr/>
        </p:nvSpPr>
        <p:spPr>
          <a:xfrm>
            <a:off x="6128209" y="5922479"/>
            <a:ext cx="2000250" cy="276999"/>
          </a:xfrm>
          <a:prstGeom prst="rect">
            <a:avLst/>
          </a:prstGeom>
          <a:solidFill>
            <a:schemeClr val="bg1">
              <a:lumMod val="95000"/>
            </a:schemeClr>
          </a:solidFill>
        </p:spPr>
        <p:txBody>
          <a:bodyPr wrap="square" rtlCol="0">
            <a:spAutoFit/>
          </a:bodyPr>
          <a:lstStyle/>
          <a:p>
            <a:r>
              <a:rPr lang="en-US" sz="1200" dirty="0" smtClean="0"/>
              <a:t>k.viator@gmail.com</a:t>
            </a:r>
            <a:endParaRPr lang="en-US" sz="1200" dirty="0"/>
          </a:p>
        </p:txBody>
      </p:sp>
    </p:spTree>
    <p:extLst>
      <p:ext uri="{BB962C8B-B14F-4D97-AF65-F5344CB8AC3E}">
        <p14:creationId xmlns:p14="http://schemas.microsoft.com/office/powerpoint/2010/main" val="227459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625" y="112543"/>
            <a:ext cx="11704320" cy="1181685"/>
          </a:xfrm>
        </p:spPr>
        <p:txBody>
          <a:bodyPr>
            <a:normAutofit/>
          </a:bodyPr>
          <a:lstStyle/>
          <a:p>
            <a:r>
              <a:rPr lang="en-US" sz="2800" b="1" dirty="0" smtClean="0">
                <a:solidFill>
                  <a:schemeClr val="bg1"/>
                </a:solidFill>
              </a:rPr>
              <a:t>This is a copy of the email your authorized user will receive.  Your authorized user may be an authorized user on another student’s account as well as </a:t>
            </a:r>
            <a:r>
              <a:rPr lang="en-US" sz="2800" b="1" dirty="0" smtClean="0">
                <a:solidFill>
                  <a:schemeClr val="bg1"/>
                </a:solidFill>
              </a:rPr>
              <a:t>yours.</a:t>
            </a:r>
            <a:endParaRPr lang="en-US" sz="2800" b="1"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351692" y="1754561"/>
            <a:ext cx="11591779" cy="4618104"/>
          </a:xfrm>
          <a:prstGeom prst="rect">
            <a:avLst/>
          </a:prstGeom>
        </p:spPr>
      </p:pic>
    </p:spTree>
    <p:extLst>
      <p:ext uri="{BB962C8B-B14F-4D97-AF65-F5344CB8AC3E}">
        <p14:creationId xmlns:p14="http://schemas.microsoft.com/office/powerpoint/2010/main" val="488559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11"/>
            <a:ext cx="3712479" cy="6446827"/>
          </a:xfrm>
        </p:spPr>
        <p:txBody>
          <a:bodyPr>
            <a:normAutofit/>
          </a:bodyPr>
          <a:lstStyle/>
          <a:p>
            <a:pPr algn="ctr"/>
            <a:r>
              <a:rPr lang="en-US" sz="2400" b="1" dirty="0" smtClean="0">
                <a:solidFill>
                  <a:schemeClr val="bg1"/>
                </a:solidFill>
              </a:rPr>
              <a:t>The authorized user must use this login to view their student’s account.</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Enter the authorized user’s email address and password sent by </a:t>
            </a:r>
            <a:r>
              <a:rPr lang="en-US" sz="2400" b="1" dirty="0">
                <a:solidFill>
                  <a:schemeClr val="bg1"/>
                </a:solidFill>
              </a:rPr>
              <a:t>T</a:t>
            </a:r>
            <a:r>
              <a:rPr lang="en-US" sz="2400" b="1" dirty="0" smtClean="0">
                <a:solidFill>
                  <a:schemeClr val="bg1"/>
                </a:solidFill>
              </a:rPr>
              <a:t>ouchnet. </a:t>
            </a:r>
            <a:br>
              <a:rPr lang="en-US" sz="2400" b="1" dirty="0" smtClean="0">
                <a:solidFill>
                  <a:schemeClr val="bg1"/>
                </a:solidFill>
              </a:rPr>
            </a:br>
            <a:r>
              <a:rPr lang="en-US" sz="2400" b="1" dirty="0" smtClean="0">
                <a:solidFill>
                  <a:schemeClr val="bg1"/>
                </a:solidFill>
              </a:rPr>
              <a:t> If the authorized user has forgotten their password, click the </a:t>
            </a:r>
            <a:r>
              <a:rPr lang="en-US" sz="2400" b="1" dirty="0" smtClean="0">
                <a:solidFill>
                  <a:schemeClr val="accent1">
                    <a:lumMod val="60000"/>
                    <a:lumOff val="40000"/>
                  </a:schemeClr>
                </a:solidFill>
              </a:rPr>
              <a:t>e-mailed</a:t>
            </a:r>
            <a:r>
              <a:rPr lang="en-US" sz="2400" b="1" dirty="0" smtClean="0">
                <a:solidFill>
                  <a:srgbClr val="FF0000"/>
                </a:solidFill>
              </a:rPr>
              <a:t/>
            </a:r>
            <a:br>
              <a:rPr lang="en-US" sz="2400" b="1" dirty="0" smtClean="0">
                <a:solidFill>
                  <a:srgbClr val="FF0000"/>
                </a:solidFill>
              </a:rPr>
            </a:br>
            <a:r>
              <a:rPr lang="en-US" sz="2400" b="1" dirty="0" smtClean="0">
                <a:solidFill>
                  <a:schemeClr val="bg1"/>
                </a:solidFill>
              </a:rPr>
              <a:t>link and a temporary one will be assigned to you.</a:t>
            </a:r>
            <a:endParaRPr lang="en-US" sz="2400"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479" y="63511"/>
            <a:ext cx="8479521" cy="6446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2982097" y="3967090"/>
            <a:ext cx="1224143" cy="4319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017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0966" y="914400"/>
            <a:ext cx="3108960" cy="3798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54745"/>
            <a:ext cx="10515600" cy="1528581"/>
          </a:xfrm>
        </p:spPr>
        <p:txBody>
          <a:bodyPr>
            <a:normAutofit/>
          </a:bodyPr>
          <a:lstStyle/>
          <a:p>
            <a:pPr algn="ctr"/>
            <a:r>
              <a:rPr lang="en-US" sz="2800" b="1" dirty="0" smtClean="0">
                <a:solidFill>
                  <a:schemeClr val="bg1"/>
                </a:solidFill>
              </a:rPr>
              <a:t>An email will be sent to your authorized user with a temporary password, to return to the login page click Return to Login Page</a:t>
            </a:r>
            <a:endParaRPr lang="en-US" sz="2800" b="1" dirty="0">
              <a:solidFill>
                <a:schemeClr val="bg1"/>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0664" y="1882414"/>
            <a:ext cx="9059593" cy="497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73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solidFill>
                  <a:schemeClr val="bg1"/>
                </a:solidFill>
              </a:rPr>
              <a:t>The authorized user’s temporary password will appear in an email like this one, copy your temporary password into the </a:t>
            </a:r>
            <a:r>
              <a:rPr lang="en-US" sz="2400" b="1" dirty="0" err="1" smtClean="0">
                <a:solidFill>
                  <a:schemeClr val="bg1"/>
                </a:solidFill>
              </a:rPr>
              <a:t>Touchnet</a:t>
            </a:r>
            <a:r>
              <a:rPr lang="en-US" sz="2400" b="1" dirty="0" smtClean="0">
                <a:solidFill>
                  <a:schemeClr val="bg1"/>
                </a:solidFill>
              </a:rPr>
              <a:t> payment system</a:t>
            </a:r>
            <a:endParaRPr lang="en-US" sz="2400" b="1" dirty="0">
              <a:solidFill>
                <a:schemeClr val="bg1"/>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376" y="2532184"/>
            <a:ext cx="11572031" cy="4079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448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439</TotalTime>
  <Words>243</Words>
  <Application>Microsoft Office PowerPoint</Application>
  <PresentationFormat>Widescreen</PresentationFormat>
  <Paragraphs>19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Algerian</vt:lpstr>
      <vt:lpstr>Arial</vt:lpstr>
      <vt:lpstr>Calibri</vt:lpstr>
      <vt:lpstr>Calibri Light</vt:lpstr>
      <vt:lpstr>Office Theme</vt:lpstr>
      <vt:lpstr>PowerPoint Presentation</vt:lpstr>
      <vt:lpstr>Enter the authorized user’s email address and click Yes or No for the authorized user to view your payment history.  Then click Continue to proceed.</vt:lpstr>
      <vt:lpstr>The Agreement to Add an Authorized User page will pop up.  Check the box next to I Agree  and  click  the Continue button.   You may also Print your agreement by clicking the  Print Agreement button</vt:lpstr>
      <vt:lpstr>Authorized users can be edited or deleted at any time by clicking the Edit or Delete buttons  You may add 5 authorized users to your account  Each user will appear on your  Authorized Users  page</vt:lpstr>
      <vt:lpstr> Your authorized user has been added.   The authorized user will receive two emails. One email will have the link to Touchnet login and the other will have a temporary password. </vt:lpstr>
      <vt:lpstr>This is a copy of the email your authorized user will receive.  Your authorized user may be an authorized user on another student’s account as well as yours.</vt:lpstr>
      <vt:lpstr>The authorized user must use this login to view their student’s account.  Enter the authorized user’s email address and password sent by Touchnet.   If the authorized user has forgotten their password, click the e-mailed link and a temporary one will be assigned to you.</vt:lpstr>
      <vt:lpstr>An email will be sent to your authorized user with a temporary password, to return to the login page click Return to Login Page</vt:lpstr>
      <vt:lpstr>The authorized user’s temporary password will appear in an email like this one, copy your temporary password into the Touchnet payment system</vt:lpstr>
      <vt:lpstr>Enter email and password and click the Login button  </vt:lpstr>
      <vt:lpstr>The authorized user’s profile must be setup  Enter all information with an * next to it  Change your password  You can enter an alternate email address if you choose  Click Save</vt:lpstr>
      <vt:lpstr>If you are an authorized user for more than one student, they will all appear on your screen.    You may make a payment to all of their records at once or one at a time.  Double click the student’s name that you would like to pay.</vt:lpstr>
      <vt:lpstr>PowerPoint Presentation</vt:lpstr>
      <vt:lpstr>THE END  </vt:lpstr>
    </vt:vector>
  </TitlesOfParts>
  <Company>University of Louisiana at Lafayette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Boutte Christie M</dc:creator>
  <cp:lastModifiedBy>Viator Karen G</cp:lastModifiedBy>
  <cp:revision>34</cp:revision>
  <dcterms:created xsi:type="dcterms:W3CDTF">2016-06-16T13:30:56Z</dcterms:created>
  <dcterms:modified xsi:type="dcterms:W3CDTF">2016-07-01T13:15:24Z</dcterms:modified>
</cp:coreProperties>
</file>